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59" r:id="rId5"/>
    <p:sldId id="266" r:id="rId6"/>
    <p:sldId id="258" r:id="rId7"/>
    <p:sldId id="260" r:id="rId8"/>
    <p:sldId id="261" r:id="rId9"/>
    <p:sldId id="268" r:id="rId1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93CDDD"/>
    <a:srgbClr val="FFFFFF"/>
    <a:srgbClr val="CCEC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610" autoAdjust="0"/>
  </p:normalViewPr>
  <p:slideViewPr>
    <p:cSldViewPr>
      <p:cViewPr>
        <p:scale>
          <a:sx n="100" d="100"/>
          <a:sy n="100" d="100"/>
        </p:scale>
        <p:origin x="-702" y="6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30" d="100"/>
          <a:sy n="130" d="100"/>
        </p:scale>
        <p:origin x="-1050" y="194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2F82A-FE1A-4061-93B0-0EA2D5A6978C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B94B1-9FAE-4D40-AC34-098DEA5EEB89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1.-</a:t>
            </a:r>
            <a:r>
              <a:rPr lang="es-CL" b="1" baseline="0" dirty="0" smtClean="0"/>
              <a:t> </a:t>
            </a:r>
            <a:r>
              <a:rPr lang="es-CL" b="1" dirty="0" smtClean="0"/>
              <a:t>Presentación : </a:t>
            </a:r>
            <a:r>
              <a:rPr lang="es-CL" baseline="0" dirty="0" smtClean="0"/>
              <a:t>( 30 segundos )</a:t>
            </a:r>
          </a:p>
          <a:p>
            <a:endParaRPr lang="es-CL" baseline="0" dirty="0" smtClean="0"/>
          </a:p>
          <a:p>
            <a:r>
              <a:rPr lang="es-CL" baseline="0" dirty="0" smtClean="0"/>
              <a:t>SALUDO (hacer contacto visual),  </a:t>
            </a:r>
          </a:p>
          <a:p>
            <a:r>
              <a:rPr lang="es-CL" dirty="0" smtClean="0"/>
              <a:t>Nombre del proyecto, </a:t>
            </a:r>
          </a:p>
          <a:p>
            <a:r>
              <a:rPr lang="es-CL" baseline="0" dirty="0" smtClean="0"/>
              <a:t>Asignatura, </a:t>
            </a:r>
          </a:p>
          <a:p>
            <a:r>
              <a:rPr lang="es-CL" baseline="0" dirty="0" smtClean="0"/>
              <a:t>Profesor, </a:t>
            </a:r>
          </a:p>
          <a:p>
            <a:r>
              <a:rPr lang="es-CL" baseline="0" dirty="0" smtClean="0"/>
              <a:t>Alumnos</a:t>
            </a:r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1</a:t>
            </a:fld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2.- Motivación</a:t>
            </a:r>
            <a:r>
              <a:rPr lang="es-CL" b="1" baseline="0" dirty="0" smtClean="0"/>
              <a:t> </a:t>
            </a:r>
            <a:r>
              <a:rPr lang="es-CL" b="1" dirty="0" smtClean="0"/>
              <a:t>:   </a:t>
            </a:r>
            <a:r>
              <a:rPr lang="es-CL" dirty="0" smtClean="0"/>
              <a:t>(20 segundos )</a:t>
            </a:r>
          </a:p>
          <a:p>
            <a:endParaRPr lang="es-CL" dirty="0" smtClean="0"/>
          </a:p>
          <a:p>
            <a:r>
              <a:rPr lang="es-CL" dirty="0" smtClean="0"/>
              <a:t>* Concurso</a:t>
            </a:r>
            <a:r>
              <a:rPr lang="es-CL" baseline="0" dirty="0" smtClean="0"/>
              <a:t> abierto en </a:t>
            </a:r>
            <a:r>
              <a:rPr lang="es-CL" baseline="0" dirty="0" err="1" smtClean="0"/>
              <a:t>Driven</a:t>
            </a:r>
            <a:r>
              <a:rPr lang="es-CL" baseline="0" dirty="0" smtClean="0"/>
              <a:t> Data</a:t>
            </a:r>
          </a:p>
          <a:p>
            <a:r>
              <a:rPr lang="es-CL" dirty="0" smtClean="0"/>
              <a:t>* Fuerte componente</a:t>
            </a:r>
            <a:r>
              <a:rPr lang="es-CL" baseline="0" dirty="0" smtClean="0"/>
              <a:t> social, por lo cual es de gran impacto</a:t>
            </a:r>
            <a:endParaRPr lang="es-CL" dirty="0" smtClean="0"/>
          </a:p>
          <a:p>
            <a:r>
              <a:rPr lang="es-CL" dirty="0" smtClean="0"/>
              <a:t>* Se puede decir que : “Millones de personas en el mundo </a:t>
            </a:r>
            <a:r>
              <a:rPr lang="es-CL" baseline="0" dirty="0" smtClean="0"/>
              <a:t>no tienen acceso a</a:t>
            </a:r>
          </a:p>
          <a:p>
            <a:r>
              <a:rPr lang="es-CL" dirty="0" smtClean="0"/>
              <a:t>    a una fuentes</a:t>
            </a:r>
            <a:r>
              <a:rPr lang="es-CL" baseline="0" dirty="0" smtClean="0"/>
              <a:t> de agua segura”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(40 segundos )</a:t>
            </a:r>
          </a:p>
          <a:p>
            <a:r>
              <a:rPr lang="es-CL" b="1" baseline="0" dirty="0" smtClean="0"/>
              <a:t>* Objetivo :</a:t>
            </a:r>
            <a:r>
              <a:rPr lang="es-CL" baseline="0" dirty="0" smtClean="0"/>
              <a:t> La meta es predecir cuales bombas de agua se encuentra en estado Funcional, Funcional necesita reparación y No Funcional, basada en diferentes características de la bomba, que se recogen en el set de datos y que corresponden a varios pozos de distintas comunidades en Tanzania.</a:t>
            </a:r>
          </a:p>
          <a:p>
            <a:endParaRPr lang="es-CL" dirty="0" smtClean="0"/>
          </a:p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2</a:t>
            </a:fld>
            <a:endParaRPr lang="es-C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smtClean="0"/>
              <a:t>3.- Descripción</a:t>
            </a:r>
            <a:r>
              <a:rPr lang="es-ES" b="1" baseline="0" dirty="0" smtClean="0"/>
              <a:t> de los datos : (1 minuto)</a:t>
            </a:r>
          </a:p>
          <a:p>
            <a:endParaRPr lang="es-CL" dirty="0" smtClean="0"/>
          </a:p>
          <a:p>
            <a:r>
              <a:rPr lang="es-CL" b="1" dirty="0" smtClean="0"/>
              <a:t>Origen</a:t>
            </a:r>
            <a:r>
              <a:rPr lang="es-CL" dirty="0" smtClean="0"/>
              <a:t> : Nuestro </a:t>
            </a:r>
            <a:r>
              <a:rPr lang="es-CL" dirty="0" err="1" smtClean="0"/>
              <a:t>Dataset</a:t>
            </a:r>
            <a:r>
              <a:rPr lang="es-CL" dirty="0" smtClean="0"/>
              <a:t> proviene</a:t>
            </a:r>
            <a:r>
              <a:rPr lang="es-CL" baseline="0" dirty="0" smtClean="0"/>
              <a:t> de la ONG TAARIFA y del </a:t>
            </a:r>
            <a:r>
              <a:rPr lang="es-CL" baseline="0" dirty="0" err="1" smtClean="0"/>
              <a:t>Minisiterio</a:t>
            </a:r>
            <a:r>
              <a:rPr lang="es-CL" baseline="0" dirty="0" smtClean="0"/>
              <a:t> de Agua de Tanzania.</a:t>
            </a:r>
          </a:p>
          <a:p>
            <a:endParaRPr lang="es-CL" dirty="0" smtClean="0"/>
          </a:p>
          <a:p>
            <a:r>
              <a:rPr lang="es-CL" b="1" dirty="0" smtClean="0"/>
              <a:t>Descripción General</a:t>
            </a:r>
            <a:r>
              <a:rPr lang="es-CL" dirty="0" smtClean="0"/>
              <a:t>: Vienen 2 set de datos, uno de </a:t>
            </a:r>
            <a:r>
              <a:rPr lang="es-CL" baseline="0" dirty="0" smtClean="0"/>
              <a:t>59.400 muestras totales para entrenar nuestro modelos y 14.850 para realizar las predicciones.</a:t>
            </a:r>
          </a:p>
          <a:p>
            <a:pPr>
              <a:buFont typeface="Arial" charset="0"/>
              <a:buNone/>
            </a:pPr>
            <a:r>
              <a:rPr lang="es-CL" baseline="0" dirty="0" smtClean="0"/>
              <a:t>Para cada muestra se proporcionan 40 características , de las cuales 31 son variables categóricas, 7 son numéricas y 2 son fechas.</a:t>
            </a:r>
          </a:p>
          <a:p>
            <a:pPr>
              <a:buFont typeface="Arial" charset="0"/>
              <a:buChar char="•"/>
            </a:pPr>
            <a:endParaRPr lang="es-CL" dirty="0" smtClean="0"/>
          </a:p>
          <a:p>
            <a:endParaRPr lang="es-ES" baseline="0" dirty="0" smtClean="0"/>
          </a:p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3</a:t>
            </a:fld>
            <a:endParaRPr lang="es-C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b="1" dirty="0" smtClean="0"/>
              <a:t>3.- Descripción</a:t>
            </a:r>
            <a:r>
              <a:rPr lang="es-ES" b="1" baseline="0" dirty="0" smtClean="0"/>
              <a:t> de los datos : (2 minutos)</a:t>
            </a:r>
          </a:p>
          <a:p>
            <a:endParaRPr lang="es-CL" b="1" dirty="0" smtClean="0"/>
          </a:p>
          <a:p>
            <a:r>
              <a:rPr lang="es-CL" b="1" dirty="0" smtClean="0"/>
              <a:t>Descripción </a:t>
            </a:r>
            <a:r>
              <a:rPr lang="es-CL" dirty="0" smtClean="0"/>
              <a:t>: De</a:t>
            </a:r>
            <a:r>
              <a:rPr lang="es-CL" baseline="0" dirty="0" smtClean="0"/>
              <a:t> las 59.400 muestras dadas para entrenar los modelos, empleamos un criterio de 75/25 para dividir esto en 44.550 muestras de entrenamiento y 14.850 para </a:t>
            </a:r>
            <a:r>
              <a:rPr lang="es-CL" baseline="0" dirty="0" err="1" smtClean="0"/>
              <a:t>testing</a:t>
            </a:r>
            <a:r>
              <a:rPr lang="es-CL" baseline="0" dirty="0" smtClean="0"/>
              <a:t>.</a:t>
            </a:r>
          </a:p>
          <a:p>
            <a:endParaRPr lang="es-CL" baseline="0" dirty="0" smtClean="0"/>
          </a:p>
          <a:p>
            <a:r>
              <a:rPr lang="es-CL" baseline="0" dirty="0" smtClean="0"/>
              <a:t>Analizando las características de las muestras:</a:t>
            </a:r>
          </a:p>
          <a:p>
            <a:r>
              <a:rPr lang="es-CL" baseline="0" dirty="0" smtClean="0"/>
              <a:t>* Algunas resultan ser </a:t>
            </a:r>
            <a:r>
              <a:rPr lang="es-CL" b="1" baseline="0" dirty="0" smtClean="0"/>
              <a:t>redundantes </a:t>
            </a:r>
            <a:r>
              <a:rPr lang="es-CL" baseline="0" dirty="0" smtClean="0"/>
              <a:t>: ej.  </a:t>
            </a:r>
            <a:r>
              <a:rPr lang="es-C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waterpoint_type</a:t>
            </a:r>
            <a:r>
              <a:rPr lang="es-C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</a:t>
            </a:r>
            <a:r>
              <a:rPr lang="es-C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waterpoint_type_group</a:t>
            </a:r>
            <a:endParaRPr lang="es-C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CL" baseline="0" dirty="0" smtClean="0"/>
              <a:t>* </a:t>
            </a:r>
            <a:r>
              <a:rPr lang="es-CL" b="1" baseline="0" dirty="0" smtClean="0"/>
              <a:t>Valores únicos </a:t>
            </a:r>
            <a:r>
              <a:rPr lang="es-CL" baseline="0" dirty="0" smtClean="0"/>
              <a:t>:  El mismo valor se repite para todas las muestras ej. </a:t>
            </a:r>
            <a:r>
              <a:rPr lang="es-C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recorded_by</a:t>
            </a:r>
            <a:endParaRPr lang="es-CL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CL" baseline="0" dirty="0" smtClean="0"/>
              <a:t>* </a:t>
            </a:r>
            <a:r>
              <a:rPr lang="es-CL" b="1" baseline="0" dirty="0" smtClean="0"/>
              <a:t>Valores Nulos y Vacíos </a:t>
            </a:r>
            <a:r>
              <a:rPr lang="es-CL" baseline="0" dirty="0" smtClean="0"/>
              <a:t>: </a:t>
            </a:r>
            <a:r>
              <a:rPr lang="es-C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construction_year</a:t>
            </a:r>
            <a:r>
              <a:rPr lang="es-C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está vació para 20.709</a:t>
            </a:r>
            <a:r>
              <a:rPr lang="es-C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muestras.</a:t>
            </a:r>
            <a:endParaRPr lang="es-CL" baseline="0" dirty="0" smtClean="0"/>
          </a:p>
          <a:p>
            <a:r>
              <a:rPr lang="es-CL" baseline="0" dirty="0" smtClean="0"/>
              <a:t>* </a:t>
            </a:r>
            <a:r>
              <a:rPr lang="es-CL" b="1" baseline="0" dirty="0" smtClean="0"/>
              <a:t>Dispersión</a:t>
            </a:r>
            <a:r>
              <a:rPr lang="es-CL" baseline="0" dirty="0" smtClean="0"/>
              <a:t> : Gran variabilidad o dispersión de valores convierte al dato en un mal descriptor.</a:t>
            </a:r>
          </a:p>
          <a:p>
            <a:endParaRPr lang="es-CL" baseline="0" dirty="0" smtClean="0"/>
          </a:p>
          <a:p>
            <a:r>
              <a:rPr lang="es-CL" baseline="0" dirty="0" smtClean="0"/>
              <a:t>Se realiza la limpieza y pre-proceso, reduciendo a 17 las variables descriptoras.</a:t>
            </a:r>
          </a:p>
          <a:p>
            <a:endParaRPr lang="es-CL" baseline="0" dirty="0" smtClean="0"/>
          </a:p>
          <a:p>
            <a:endParaRPr lang="es-CL" baseline="0" dirty="0" smtClean="0"/>
          </a:p>
          <a:p>
            <a:endParaRPr lang="es-CL" dirty="0" smtClean="0"/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4</a:t>
            </a:fld>
            <a:endParaRPr lang="es-C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4.- Metodología :</a:t>
            </a:r>
          </a:p>
          <a:p>
            <a:endParaRPr lang="es-CL" dirty="0" smtClean="0"/>
          </a:p>
          <a:p>
            <a:r>
              <a:rPr lang="es-CL" dirty="0" smtClean="0"/>
              <a:t>Luego</a:t>
            </a:r>
            <a:r>
              <a:rPr lang="es-CL" baseline="0" dirty="0" smtClean="0"/>
              <a:t> de la investigación bibliográfica, se decidió realizar las siguientes</a:t>
            </a:r>
          </a:p>
          <a:p>
            <a:r>
              <a:rPr lang="es-CL" baseline="0" dirty="0" smtClean="0"/>
              <a:t>Acciones, las que se aprecian en la figura.</a:t>
            </a:r>
          </a:p>
          <a:p>
            <a:endParaRPr lang="es-CL" baseline="0" dirty="0" smtClean="0"/>
          </a:p>
          <a:p>
            <a:r>
              <a:rPr lang="es-CL" baseline="0" dirty="0" smtClean="0"/>
              <a:t>Cargar datos, realizar el análisis exploratorio obteniendo los primeros </a:t>
            </a:r>
            <a:r>
              <a:rPr lang="es-CL" baseline="0" dirty="0" err="1" smtClean="0"/>
              <a:t>insights</a:t>
            </a:r>
            <a:r>
              <a:rPr lang="es-CL" baseline="0" dirty="0" smtClean="0"/>
              <a:t>,</a:t>
            </a:r>
          </a:p>
          <a:p>
            <a:r>
              <a:rPr lang="es-CL" baseline="0" dirty="0" smtClean="0"/>
              <a:t>que ya se comentaron para luego realizar la manipulación de la data e implementar los modelos de Machine </a:t>
            </a:r>
            <a:r>
              <a:rPr lang="es-CL" baseline="0" dirty="0" err="1" smtClean="0"/>
              <a:t>Learning</a:t>
            </a:r>
            <a:r>
              <a:rPr lang="es-CL" baseline="0" dirty="0" smtClean="0"/>
              <a:t>, bajo la siguiente estrategia :</a:t>
            </a:r>
          </a:p>
          <a:p>
            <a:endParaRPr lang="es-CL" baseline="0" dirty="0" smtClean="0"/>
          </a:p>
          <a:p>
            <a:r>
              <a:rPr lang="es-CL" baseline="0" dirty="0" smtClean="0"/>
              <a:t>En primer lugar un modelo de regresión lineal como base, </a:t>
            </a:r>
          </a:p>
          <a:p>
            <a:r>
              <a:rPr lang="es-CL" baseline="0" dirty="0" smtClean="0"/>
              <a:t>luego un segundo modelo, pero esta vez intentando balancear previamente las muestras, </a:t>
            </a:r>
          </a:p>
          <a:p>
            <a:r>
              <a:rPr lang="es-CL" baseline="0" dirty="0" smtClean="0"/>
              <a:t>A continuación, con base en las mejores prácticas de otros equipos, implementar algoritmos basados en </a:t>
            </a:r>
            <a:r>
              <a:rPr lang="es-CL" baseline="0" dirty="0" err="1" smtClean="0"/>
              <a:t>Decision</a:t>
            </a:r>
            <a:r>
              <a:rPr lang="es-CL" baseline="0" dirty="0" smtClean="0"/>
              <a:t> </a:t>
            </a:r>
            <a:r>
              <a:rPr lang="es-CL" baseline="0" dirty="0" err="1" smtClean="0"/>
              <a:t>Trees</a:t>
            </a:r>
            <a:r>
              <a:rPr lang="es-CL" baseline="0" dirty="0" smtClean="0"/>
              <a:t>, </a:t>
            </a:r>
            <a:r>
              <a:rPr lang="es-CL" baseline="0" dirty="0" err="1" smtClean="0"/>
              <a:t>XGBoost</a:t>
            </a:r>
            <a:r>
              <a:rPr lang="es-CL" baseline="0" dirty="0" smtClean="0"/>
              <a:t>; LGBM y </a:t>
            </a:r>
            <a:r>
              <a:rPr lang="es-CL" baseline="0" dirty="0" err="1" smtClean="0"/>
              <a:t>Balanced</a:t>
            </a:r>
            <a:r>
              <a:rPr lang="es-CL" baseline="0" dirty="0" smtClean="0"/>
              <a:t> </a:t>
            </a:r>
            <a:r>
              <a:rPr lang="es-CL" baseline="0" dirty="0" err="1" smtClean="0"/>
              <a:t>Bagging</a:t>
            </a:r>
            <a:r>
              <a:rPr lang="es-CL" baseline="0" dirty="0" smtClean="0"/>
              <a:t>, para finalmente comparar sus resultados y determinar cual de ellos ofrece las mejores predicciones (la mayor tasa de aciertos)</a:t>
            </a:r>
          </a:p>
          <a:p>
            <a:endParaRPr lang="es-CL" baseline="0" dirty="0" smtClean="0"/>
          </a:p>
          <a:p>
            <a:endParaRPr lang="es-CL" baseline="0" dirty="0" smtClean="0"/>
          </a:p>
          <a:p>
            <a:endParaRPr lang="es-CL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5</a:t>
            </a:fld>
            <a:endParaRPr 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5.- Resultados</a:t>
            </a:r>
          </a:p>
          <a:p>
            <a:endParaRPr lang="es-CL" b="1" dirty="0" smtClean="0"/>
          </a:p>
          <a:p>
            <a:r>
              <a:rPr lang="es-CL" b="0" dirty="0" smtClean="0"/>
              <a:t>Con Los</a:t>
            </a:r>
            <a:r>
              <a:rPr lang="es-CL" b="0" baseline="0" dirty="0" smtClean="0"/>
              <a:t> modelo de </a:t>
            </a:r>
            <a:r>
              <a:rPr lang="es-CL" b="0" baseline="0" dirty="0" err="1" smtClean="0"/>
              <a:t>Regresion</a:t>
            </a:r>
            <a:r>
              <a:rPr lang="es-CL" b="0" baseline="0" dirty="0" smtClean="0"/>
              <a:t> Lineal se obtuvo un valor cercano al 60% de </a:t>
            </a:r>
            <a:r>
              <a:rPr lang="es-CL" b="0" baseline="0" dirty="0" err="1" smtClean="0"/>
              <a:t>accuracy</a:t>
            </a:r>
            <a:r>
              <a:rPr lang="es-CL" b="0" baseline="0" dirty="0" smtClean="0"/>
              <a:t> (precisión) para el mejor de los casos, lo cual resulta ser claramente inferior a los modelos basados en árboles que en promedio obtienen cerca del 80%</a:t>
            </a:r>
          </a:p>
          <a:p>
            <a:endParaRPr lang="es-CL" b="0" baseline="0" dirty="0" smtClean="0"/>
          </a:p>
          <a:p>
            <a:r>
              <a:rPr lang="es-CL" b="0" baseline="0" dirty="0" smtClean="0"/>
              <a:t>De estos, el que obtuvo el mejor desempeño fue </a:t>
            </a:r>
            <a:r>
              <a:rPr lang="es-CL" b="0" baseline="0" dirty="0" err="1" smtClean="0"/>
              <a:t>Balanced</a:t>
            </a:r>
            <a:r>
              <a:rPr lang="es-CL" b="0" baseline="0" dirty="0" smtClean="0"/>
              <a:t> </a:t>
            </a:r>
            <a:r>
              <a:rPr lang="es-CL" b="0" baseline="0" dirty="0" err="1" smtClean="0"/>
              <a:t>Bagging</a:t>
            </a:r>
            <a:r>
              <a:rPr lang="es-CL" b="0" baseline="0" dirty="0" smtClean="0"/>
              <a:t> con un 83.21%.</a:t>
            </a:r>
          </a:p>
          <a:p>
            <a:endParaRPr lang="es-CL" b="0" baseline="0" dirty="0" smtClean="0"/>
          </a:p>
          <a:p>
            <a:r>
              <a:rPr lang="es-CL" b="0" baseline="0" dirty="0" smtClean="0"/>
              <a:t>No era parte de los objetivos (y tampoco hubo tiempo) para participar del concurso, así que no lo enviamos (</a:t>
            </a:r>
            <a:r>
              <a:rPr lang="es-CL" b="0" baseline="0" dirty="0" err="1" smtClean="0"/>
              <a:t>submit</a:t>
            </a:r>
            <a:r>
              <a:rPr lang="es-CL" b="0" baseline="0" dirty="0" smtClean="0"/>
              <a:t>) nuestras predicciones de vuelta a </a:t>
            </a:r>
            <a:r>
              <a:rPr lang="es-CL" b="0" baseline="0" dirty="0" err="1" smtClean="0"/>
              <a:t>Driven</a:t>
            </a:r>
            <a:r>
              <a:rPr lang="es-CL" b="0" baseline="0" dirty="0" smtClean="0"/>
              <a:t> Data.</a:t>
            </a:r>
          </a:p>
          <a:p>
            <a:endParaRPr lang="es-CL" b="0" baseline="0" dirty="0" smtClean="0"/>
          </a:p>
          <a:p>
            <a:endParaRPr lang="es-CL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6</a:t>
            </a:fld>
            <a:endParaRPr lang="es-C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6. Conclusiones, limitaciones y trabajo futuro</a:t>
            </a:r>
          </a:p>
          <a:p>
            <a:endParaRPr lang="es-CL" b="1" dirty="0" smtClean="0"/>
          </a:p>
          <a:p>
            <a:r>
              <a:rPr lang="es-CL" b="0" i="0" dirty="0" smtClean="0"/>
              <a:t>Se mencionan en la </a:t>
            </a:r>
            <a:r>
              <a:rPr lang="es-CL" b="0" i="0" dirty="0" err="1" smtClean="0"/>
              <a:t>Power</a:t>
            </a:r>
            <a:r>
              <a:rPr lang="es-CL" b="0" i="0" dirty="0" smtClean="0"/>
              <a:t>.</a:t>
            </a:r>
            <a:endParaRPr lang="es-CL" b="0" i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7</a:t>
            </a:fld>
            <a:endParaRPr lang="es-C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b="1" dirty="0" smtClean="0"/>
              <a:t>7. Agradecimiento</a:t>
            </a:r>
            <a:r>
              <a:rPr lang="es-CL" b="1" baseline="0" dirty="0" smtClean="0"/>
              <a:t> y Despedida.</a:t>
            </a:r>
          </a:p>
          <a:p>
            <a:endParaRPr lang="es-CL" b="0" baseline="0" dirty="0" smtClean="0"/>
          </a:p>
          <a:p>
            <a:r>
              <a:rPr lang="es-CL" b="0" baseline="0" dirty="0" smtClean="0"/>
              <a:t>Se </a:t>
            </a:r>
            <a:r>
              <a:rPr lang="es-CL" b="0" baseline="0" dirty="0" err="1" smtClean="0"/>
              <a:t>abré</a:t>
            </a:r>
            <a:r>
              <a:rPr lang="es-CL" b="0" baseline="0" dirty="0" smtClean="0"/>
              <a:t> oportunidad de preguntar</a:t>
            </a:r>
          </a:p>
          <a:p>
            <a:r>
              <a:rPr lang="es-CL" b="0" baseline="0" dirty="0" smtClean="0"/>
              <a:t>Si no hay preguntas se agradece y termina la presentación.</a:t>
            </a:r>
            <a:endParaRPr lang="es-CL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4B94B1-9FAE-4D40-AC34-098DEA5EEB89}" type="slidenum">
              <a:rPr lang="es-CL" smtClean="0"/>
              <a:pPr/>
              <a:t>8</a:t>
            </a:fld>
            <a:endParaRPr 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8CC3-8CA9-4887-AA9A-9A220962F4C3}" type="datetimeFigureOut">
              <a:rPr lang="es-CL" smtClean="0"/>
              <a:pPr/>
              <a:t>03-04-2020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8D9F4-15CC-4AED-BCFF-FF64E39A1A27}" type="slidenum">
              <a:rPr lang="es-CL" smtClean="0"/>
              <a:pPr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rabarrera\Desktop\UDD%202020\Taller%20de%20Proyecto\BombeaVida\Pump_it_Up\Technotronic_Pump_Up_The_Jam.mp3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n para Universidad del desarrollo"/>
          <p:cNvPicPr>
            <a:picLocks noChangeAspect="1" noChangeArrowheads="1"/>
          </p:cNvPicPr>
          <p:nvPr/>
        </p:nvPicPr>
        <p:blipFill>
          <a:blip r:embed="rId3" cstate="print"/>
          <a:srcRect l="25000"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9" name="Picture 2" descr="https://furtherafrica.com/content-files/uploads/2018/03/drops-of-water.jpg"/>
          <p:cNvPicPr>
            <a:picLocks noChangeAspect="1" noChangeArrowheads="1"/>
          </p:cNvPicPr>
          <p:nvPr/>
        </p:nvPicPr>
        <p:blipFill>
          <a:blip r:embed="rId4" cstate="print"/>
          <a:srcRect l="6249" r="18751"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</p:spPr>
      </p:pic>
      <p:pic>
        <p:nvPicPr>
          <p:cNvPr id="6" name="5 Imagen" descr="Universidad-del-desarroll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4282" y="214290"/>
            <a:ext cx="1814503" cy="181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143108" y="214290"/>
            <a:ext cx="571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Magister Data Science </a:t>
            </a:r>
          </a:p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Taller </a:t>
            </a:r>
            <a:r>
              <a:rPr lang="es-CL" sz="2800" b="1" dirty="0">
                <a:solidFill>
                  <a:schemeClr val="bg1"/>
                </a:solidFill>
                <a:latin typeface="Arial Rounded MT Bold" pitchFamily="34" charset="0"/>
              </a:rPr>
              <a:t>de Proyecto </a:t>
            </a:r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Aplicado</a:t>
            </a:r>
          </a:p>
          <a:p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Prof. Loreto Bravo </a:t>
            </a:r>
            <a:endParaRPr lang="es-CL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0" y="62150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chemeClr val="bg1"/>
                </a:solidFill>
                <a:latin typeface="Arial Rounded MT Bold" pitchFamily="34" charset="0"/>
              </a:rPr>
              <a:t>José Pérez – Roy Barrera</a:t>
            </a:r>
            <a:endParaRPr lang="es-CL" sz="2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drivendata.materials.s3.amazonaws.com/pumps/pump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85752" y="-214314"/>
            <a:ext cx="9429752" cy="7072314"/>
          </a:xfrm>
          <a:prstGeom prst="rect">
            <a:avLst/>
          </a:prstGeom>
          <a:noFill/>
        </p:spPr>
      </p:pic>
      <p:sp>
        <p:nvSpPr>
          <p:cNvPr id="11" name="10 CuadroTexto"/>
          <p:cNvSpPr txBox="1"/>
          <p:nvPr/>
        </p:nvSpPr>
        <p:spPr>
          <a:xfrm>
            <a:off x="0" y="0"/>
            <a:ext cx="5715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 err="1" smtClean="0">
                <a:latin typeface="Arial Rounded MT Bold" pitchFamily="34" charset="0"/>
              </a:rPr>
              <a:t>Pump</a:t>
            </a:r>
            <a:r>
              <a:rPr lang="es-CL" sz="6000" dirty="0" smtClean="0">
                <a:latin typeface="Arial Rounded MT Bold" pitchFamily="34" charset="0"/>
              </a:rPr>
              <a:t> </a:t>
            </a:r>
            <a:r>
              <a:rPr lang="es-CL" sz="6000" dirty="0" err="1" smtClean="0">
                <a:latin typeface="Arial Rounded MT Bold" pitchFamily="34" charset="0"/>
              </a:rPr>
              <a:t>it</a:t>
            </a:r>
            <a:r>
              <a:rPr lang="es-CL" sz="6000" dirty="0" smtClean="0">
                <a:latin typeface="Arial Rounded MT Bold" pitchFamily="34" charset="0"/>
              </a:rPr>
              <a:t> Up!</a:t>
            </a:r>
            <a:endParaRPr lang="es-CL" sz="5400" dirty="0">
              <a:latin typeface="Arial Rounded MT Bold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786314" y="5572140"/>
            <a:ext cx="435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 smtClean="0">
                <a:latin typeface="Arial Rounded MT Bold" pitchFamily="34" charset="0"/>
              </a:rPr>
              <a:t>¡Bombea!</a:t>
            </a:r>
            <a:endParaRPr lang="es-CL" sz="6000" dirty="0">
              <a:latin typeface="Arial Rounded MT Bold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57158" y="2000240"/>
            <a:ext cx="8143932" cy="2585323"/>
          </a:xfrm>
          <a:prstGeom prst="rect">
            <a:avLst/>
          </a:prstGeom>
          <a:solidFill>
            <a:schemeClr val="accent6">
              <a:lumMod val="50000"/>
              <a:alpha val="65098"/>
            </a:schemeClr>
          </a:solidFill>
        </p:spPr>
        <p:txBody>
          <a:bodyPr wrap="square" rtlCol="0">
            <a:spAutoFit/>
          </a:bodyPr>
          <a:lstStyle/>
          <a:p>
            <a:pPr algn="just"/>
            <a:endParaRPr lang="es-CL" sz="2400" b="1" dirty="0" smtClean="0"/>
          </a:p>
          <a:p>
            <a:pPr algn="just"/>
            <a:r>
              <a:rPr lang="es-CL" sz="2400" b="1" dirty="0" smtClean="0"/>
              <a:t>Objetivo : </a:t>
            </a:r>
            <a:r>
              <a:rPr lang="es-CL" sz="2400" dirty="0" smtClean="0"/>
              <a:t>La meta es predecir cuales bombas de agua se encuentra en estado Funcional, Funcional necesita reparación y No Funcional, basada en diferentes características de la bomba, que se recogen en el set de datos y que corresponden a varios pozos de distintas comunidades en Tanzania.</a:t>
            </a:r>
          </a:p>
          <a:p>
            <a:pPr algn="just"/>
            <a:endParaRPr lang="es-CL" dirty="0"/>
          </a:p>
        </p:txBody>
      </p:sp>
    </p:spTree>
  </p:cSld>
  <p:clrMapOvr>
    <a:masterClrMapping/>
  </p:clrMapOvr>
  <p:transition advTm="1000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" presetID="2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5" grpId="0" build="allAtOnce"/>
      <p:bldP spid="5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arai Jacobi of Nyakonge, Tanzania, right, by the new pump that brings water to her village. 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/>
          <a:srcRect l="4065" t="22640" r="10706" b="42907"/>
          <a:stretch/>
        </p:blipFill>
        <p:spPr>
          <a:xfrm>
            <a:off x="90741" y="1283745"/>
            <a:ext cx="8818242" cy="200414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 cstate="print"/>
          <a:srcRect l="4065" t="24406" r="71634" b="7673"/>
          <a:stretch/>
        </p:blipFill>
        <p:spPr>
          <a:xfrm>
            <a:off x="6357950" y="2500306"/>
            <a:ext cx="2600708" cy="40868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 cstate="print"/>
          <a:srcRect l="5726" t="41141" r="42252" b="-1186"/>
          <a:stretch/>
        </p:blipFill>
        <p:spPr>
          <a:xfrm>
            <a:off x="428596" y="2928934"/>
            <a:ext cx="5712764" cy="3707220"/>
          </a:xfrm>
          <a:prstGeom prst="rect">
            <a:avLst/>
          </a:prstGeom>
        </p:spPr>
      </p:pic>
      <p:sp>
        <p:nvSpPr>
          <p:cNvPr id="6" name="CuadroTexto 1"/>
          <p:cNvSpPr txBox="1"/>
          <p:nvPr/>
        </p:nvSpPr>
        <p:spPr>
          <a:xfrm>
            <a:off x="6212811" y="200060"/>
            <a:ext cx="253672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 smtClean="0">
                <a:solidFill>
                  <a:schemeClr val="bg2"/>
                </a:solidFill>
              </a:rPr>
              <a:t>59.400 Muestras totales</a:t>
            </a:r>
            <a:endParaRPr lang="es-CL" dirty="0">
              <a:solidFill>
                <a:schemeClr val="bg2"/>
              </a:solidFill>
            </a:endParaRPr>
          </a:p>
          <a:p>
            <a:r>
              <a:rPr lang="es-CL" dirty="0" smtClean="0">
                <a:solidFill>
                  <a:schemeClr val="bg2"/>
                </a:solidFill>
              </a:rPr>
              <a:t>14.850 para predecir</a:t>
            </a:r>
            <a:endParaRPr lang="es-ES" dirty="0">
              <a:solidFill>
                <a:schemeClr val="bg2"/>
              </a:solidFill>
            </a:endParaRPr>
          </a:p>
          <a:p>
            <a:r>
              <a:rPr lang="es-ES" dirty="0" smtClean="0">
                <a:solidFill>
                  <a:schemeClr val="bg2"/>
                </a:solidFill>
              </a:rPr>
              <a:t>Rango Datos </a:t>
            </a:r>
            <a:r>
              <a:rPr lang="es-ES" dirty="0">
                <a:solidFill>
                  <a:schemeClr val="bg2"/>
                </a:solidFill>
              </a:rPr>
              <a:t>: 2001-2013</a:t>
            </a:r>
            <a:endParaRPr lang="es-CL" dirty="0">
              <a:solidFill>
                <a:schemeClr val="bg2"/>
              </a:solidFill>
            </a:endParaRPr>
          </a:p>
        </p:txBody>
      </p:sp>
      <p:sp>
        <p:nvSpPr>
          <p:cNvPr id="7" name="CuadroTexto 5"/>
          <p:cNvSpPr txBox="1"/>
          <p:nvPr/>
        </p:nvSpPr>
        <p:spPr>
          <a:xfrm>
            <a:off x="163487" y="287930"/>
            <a:ext cx="3461269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s-CL" sz="4000" dirty="0">
                <a:solidFill>
                  <a:schemeClr val="bg2"/>
                </a:solidFill>
                <a:latin typeface="Arial Rounded MT Bold" panose="020F0704030504030204" pitchFamily="34" charset="0"/>
              </a:rPr>
              <a:t>Set de Datos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s://inhabitat.com/wp-content/blogs.dir/1/files/2013/08/women-pumping-water.jpg"/>
          <p:cNvPicPr>
            <a:picLocks noChangeAspect="1" noChangeArrowheads="1"/>
          </p:cNvPicPr>
          <p:nvPr/>
        </p:nvPicPr>
        <p:blipFill>
          <a:blip r:embed="rId3" cstate="print"/>
          <a:srcRect r="19643"/>
          <a:stretch>
            <a:fillRect/>
          </a:stretch>
        </p:blipFill>
        <p:spPr bwMode="auto">
          <a:xfrm>
            <a:off x="0" y="-167482"/>
            <a:ext cx="9144000" cy="7025481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62295" t="16666" r="10442" b="17965"/>
          <a:stretch>
            <a:fillRect/>
          </a:stretch>
        </p:blipFill>
        <p:spPr bwMode="auto">
          <a:xfrm>
            <a:off x="2857488" y="928670"/>
            <a:ext cx="6143636" cy="472471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 l="76176" t="23333" r="5648" b="46667"/>
          <a:stretch>
            <a:fillRect/>
          </a:stretch>
        </p:blipFill>
        <p:spPr bwMode="auto">
          <a:xfrm>
            <a:off x="142844" y="4357694"/>
            <a:ext cx="3778276" cy="200026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6" name="15 Rectángulo"/>
          <p:cNvSpPr/>
          <p:nvPr/>
        </p:nvSpPr>
        <p:spPr>
          <a:xfrm>
            <a:off x="142844" y="107835"/>
            <a:ext cx="6373924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s-CL" sz="40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Descripción de los Datos</a:t>
            </a:r>
          </a:p>
        </p:txBody>
      </p:sp>
    </p:spTree>
  </p:cSld>
  <p:clrMapOvr>
    <a:masterClrMapping/>
  </p:clrMapOvr>
  <p:transition advTm="10000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 cstate="print"/>
          <a:srcRect r="29722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 l="54794" t="19167" r="12865" b="21666"/>
          <a:stretch>
            <a:fillRect/>
          </a:stretch>
        </p:blipFill>
        <p:spPr bwMode="auto">
          <a:xfrm>
            <a:off x="285720" y="1071546"/>
            <a:ext cx="8643966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142844" y="107835"/>
            <a:ext cx="3251211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s-CL" sz="40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Metodología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s://cdn.worldcoo.com/campaigns/35e4657c-ea70-4472-8285-fce613b6aa2c/media/c245982b-b109-4ee9-99c4-a6dd28e48fdc.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2673" t="9167" r="66857" b="63333"/>
          <a:stretch>
            <a:fillRect/>
          </a:stretch>
        </p:blipFill>
        <p:spPr bwMode="auto">
          <a:xfrm>
            <a:off x="500034" y="1071546"/>
            <a:ext cx="814393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11 Rectángulo"/>
          <p:cNvSpPr/>
          <p:nvPr/>
        </p:nvSpPr>
        <p:spPr>
          <a:xfrm>
            <a:off x="785786" y="4071942"/>
            <a:ext cx="7572428" cy="2246769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lvl="0" indent="144463" algn="ctr" fontAlgn="base">
              <a:spcBef>
                <a:spcPct val="0"/>
              </a:spcBef>
              <a:spcAft>
                <a:spcPct val="0"/>
              </a:spcAft>
            </a:pPr>
            <a:r>
              <a:rPr lang="es-CL" altLang="zh-TW" sz="28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Con el quinto modelo entrenado, </a:t>
            </a:r>
            <a:r>
              <a:rPr lang="es-CL" altLang="zh-TW" sz="2800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Balanced</a:t>
            </a:r>
            <a:r>
              <a:rPr lang="es-CL" altLang="zh-TW" sz="28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</a:t>
            </a:r>
            <a:r>
              <a:rPr lang="es-CL" altLang="zh-TW" sz="2800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Bagging</a:t>
            </a:r>
            <a:r>
              <a:rPr lang="es-CL" altLang="zh-TW" sz="28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  </a:t>
            </a:r>
            <a:r>
              <a:rPr lang="es-CL" altLang="zh-TW" sz="2800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Classifier</a:t>
            </a:r>
            <a:r>
              <a:rPr lang="es-CL" altLang="zh-TW" sz="28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, </a:t>
            </a:r>
          </a:p>
          <a:p>
            <a:pPr lvl="0" indent="144463" algn="ctr" fontAlgn="base">
              <a:spcBef>
                <a:spcPct val="0"/>
              </a:spcBef>
              <a:spcAft>
                <a:spcPct val="0"/>
              </a:spcAft>
            </a:pPr>
            <a:r>
              <a:rPr lang="es-CL" altLang="zh-TW" sz="28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se obtuvo un nivel de certeza en la predicción del 83.21%, lo cual resultó mejor de lo esperado.</a:t>
            </a:r>
            <a:endParaRPr lang="es-CL" sz="2800" dirty="0" smtClean="0">
              <a:solidFill>
                <a:schemeClr val="bg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142844" y="107835"/>
            <a:ext cx="2964338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s-CL" sz="4000" dirty="0" smtClean="0">
                <a:solidFill>
                  <a:schemeClr val="bg2"/>
                </a:solidFill>
                <a:latin typeface="Arial Rounded MT Bold" panose="020F0704030504030204" pitchFamily="34" charset="0"/>
              </a:rPr>
              <a:t>Resultados</a:t>
            </a:r>
          </a:p>
        </p:txBody>
      </p:sp>
      <p:sp>
        <p:nvSpPr>
          <p:cNvPr id="6" name="5 Elipse"/>
          <p:cNvSpPr/>
          <p:nvPr/>
        </p:nvSpPr>
        <p:spPr>
          <a:xfrm>
            <a:off x="2500298" y="3357562"/>
            <a:ext cx="50006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  <p:transition advTm="10000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 cstate="print"/>
          <a:srcRect l="5696" r="13292"/>
          <a:stretch>
            <a:fillRect/>
          </a:stretch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6 Rectángulo"/>
          <p:cNvSpPr/>
          <p:nvPr/>
        </p:nvSpPr>
        <p:spPr>
          <a:xfrm>
            <a:off x="0" y="0"/>
            <a:ext cx="9144000" cy="7109639"/>
          </a:xfrm>
          <a:prstGeom prst="rect">
            <a:avLst/>
          </a:prstGeom>
          <a:solidFill>
            <a:srgbClr val="7F7F7F">
              <a:alpha val="50196"/>
            </a:srgbClr>
          </a:solidFill>
        </p:spPr>
        <p:txBody>
          <a:bodyPr wrap="square">
            <a:spAutoFit/>
          </a:bodyPr>
          <a:lstStyle/>
          <a:p>
            <a:pPr fontAlgn="base"/>
            <a:endParaRPr lang="es-CL" sz="36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/>
            <a:r>
              <a:rPr lang="es-CL" sz="36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Conclusiones </a:t>
            </a: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Fue Interesante y Entretenido</a:t>
            </a: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Obtuvimos buenos resultado (83%) </a:t>
            </a: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Aprendizaje Logrado</a:t>
            </a:r>
          </a:p>
          <a:p>
            <a:pPr fontAlgn="base"/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/>
            <a:r>
              <a:rPr lang="es-CL" sz="36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Limitaciones </a:t>
            </a: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Set de Datos </a:t>
            </a:r>
            <a:r>
              <a:rPr lang="es-CL" sz="20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(origen y conformación)</a:t>
            </a: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Herramientas </a:t>
            </a:r>
            <a:r>
              <a:rPr lang="es-CL" sz="20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(</a:t>
            </a:r>
            <a:r>
              <a:rPr lang="es-CL" sz="2000" dirty="0" err="1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python</a:t>
            </a:r>
            <a:r>
              <a:rPr lang="es-CL" sz="20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/</a:t>
            </a:r>
            <a:r>
              <a:rPr lang="es-CL" sz="2000" dirty="0" err="1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Jupiter</a:t>
            </a:r>
            <a:r>
              <a:rPr lang="es-CL" sz="20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)</a:t>
            </a: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Tiempo </a:t>
            </a:r>
            <a:r>
              <a:rPr lang="es-CL" sz="20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(para realizar la tarea y conocer otras herramientas)</a:t>
            </a: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>
              <a:buFont typeface="Arial" charset="0"/>
              <a:buChar char="•"/>
            </a:pP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/>
            <a:r>
              <a:rPr lang="es-CL" sz="36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Trabajo Futuro</a:t>
            </a: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Aplicar  otros modelo</a:t>
            </a:r>
          </a:p>
          <a:p>
            <a:pPr fontAlgn="base">
              <a:buFont typeface="Wingdings" pitchFamily="2" charset="2"/>
              <a:buChar char="ü"/>
            </a:pPr>
            <a:r>
              <a:rPr lang="es-CL" sz="2400" dirty="0" smtClean="0">
                <a:solidFill>
                  <a:srgbClr val="FFFF00"/>
                </a:solidFill>
                <a:latin typeface="Arial Rounded MT Bold" panose="020F0704030504030204" pitchFamily="34" charset="0"/>
              </a:rPr>
              <a:t> Extrapolar a la realidad Chilena (APR)</a:t>
            </a:r>
          </a:p>
          <a:p>
            <a:pPr fontAlgn="base">
              <a:buFont typeface="Wingdings" pitchFamily="2" charset="2"/>
              <a:buChar char="ü"/>
            </a:pP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>
              <a:buFont typeface="Wingdings" pitchFamily="2" charset="2"/>
              <a:buChar char="ü"/>
            </a:pP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  <a:p>
            <a:pPr fontAlgn="base">
              <a:buFont typeface="Wingdings" pitchFamily="2" charset="2"/>
              <a:buChar char="ü"/>
            </a:pPr>
            <a:endParaRPr lang="es-CL" sz="2400" dirty="0" smtClean="0">
              <a:solidFill>
                <a:srgbClr val="FFFF00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6" descr="Mtambula Well Repair Project - Tanzan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84821" cy="6858000"/>
          </a:xfrm>
          <a:prstGeom prst="rect">
            <a:avLst/>
          </a:prstGeom>
          <a:noFill/>
        </p:spPr>
      </p:pic>
      <p:pic>
        <p:nvPicPr>
          <p:cNvPr id="17" name="Picture 6" descr="Mtambula Village in Iringa Region, Tanzani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82261" cy="6858000"/>
          </a:xfrm>
          <a:prstGeom prst="rect">
            <a:avLst/>
          </a:prstGeom>
          <a:noFill/>
        </p:spPr>
      </p:pic>
      <p:pic>
        <p:nvPicPr>
          <p:cNvPr id="8194" name="Picture 2" descr="https://furtherafrica.com/content-files/uploads/2018/03/drops-of-water.jpg"/>
          <p:cNvPicPr>
            <a:picLocks noChangeAspect="1" noChangeArrowheads="1"/>
          </p:cNvPicPr>
          <p:nvPr/>
        </p:nvPicPr>
        <p:blipFill>
          <a:blip r:embed="rId6" cstate="print"/>
          <a:srcRect l="6249" r="18751"/>
          <a:stretch>
            <a:fillRect/>
          </a:stretch>
        </p:blipFill>
        <p:spPr bwMode="auto">
          <a:xfrm>
            <a:off x="0" y="0"/>
            <a:ext cx="9144000" cy="6883400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0" y="0"/>
            <a:ext cx="9144000" cy="7048083"/>
          </a:xfrm>
          <a:prstGeom prst="rect">
            <a:avLst/>
          </a:prstGeom>
          <a:solidFill>
            <a:srgbClr val="CCECFF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Anticipación de fallas</a:t>
            </a:r>
          </a:p>
          <a:p>
            <a:pPr algn="ctr"/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en bombas de agua en Tanzania </a:t>
            </a:r>
          </a:p>
          <a:p>
            <a:pPr algn="ctr"/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para mejorar su mantención</a:t>
            </a: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400" dirty="0" smtClean="0">
              <a:solidFill>
                <a:schemeClr val="bg1"/>
              </a:solidFill>
              <a:latin typeface="Arial Rounded MT Bold" pitchFamily="34" charset="0"/>
            </a:endParaRPr>
          </a:p>
          <a:p>
            <a:pPr algn="ctr"/>
            <a:endParaRPr lang="es-CL" sz="2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pic>
        <p:nvPicPr>
          <p:cNvPr id="6" name="5 Imagen" descr="Universidad-del-desarroll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4282" y="214290"/>
            <a:ext cx="1814503" cy="1814503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2143108" y="214290"/>
            <a:ext cx="5715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Magister Data Science </a:t>
            </a:r>
          </a:p>
          <a:p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Taller </a:t>
            </a:r>
            <a:r>
              <a:rPr lang="es-CL" sz="2800" b="1" dirty="0">
                <a:solidFill>
                  <a:schemeClr val="bg1"/>
                </a:solidFill>
                <a:latin typeface="Arial Rounded MT Bold" pitchFamily="34" charset="0"/>
              </a:rPr>
              <a:t>de Proyecto </a:t>
            </a:r>
            <a:r>
              <a:rPr lang="es-CL" sz="2800" b="1" dirty="0" smtClean="0">
                <a:solidFill>
                  <a:schemeClr val="bg1"/>
                </a:solidFill>
                <a:latin typeface="Arial Rounded MT Bold" pitchFamily="34" charset="0"/>
              </a:rPr>
              <a:t>Aplicado</a:t>
            </a:r>
          </a:p>
          <a:p>
            <a:r>
              <a:rPr lang="es-CL" sz="2400" dirty="0" smtClean="0">
                <a:solidFill>
                  <a:schemeClr val="bg1"/>
                </a:solidFill>
                <a:latin typeface="Arial Rounded MT Bold" pitchFamily="34" charset="0"/>
              </a:rPr>
              <a:t>Prof. Loreto Bravo </a:t>
            </a:r>
            <a:endParaRPr lang="es-CL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0" y="62150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b="1" dirty="0" smtClean="0">
                <a:solidFill>
                  <a:schemeClr val="bg1"/>
                </a:solidFill>
                <a:latin typeface="Arial Rounded MT Bold" pitchFamily="34" charset="0"/>
              </a:rPr>
              <a:t>José Pérez – Roy Barrera</a:t>
            </a:r>
            <a:endParaRPr lang="es-CL" sz="20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214546" y="3143248"/>
            <a:ext cx="4357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6000" dirty="0" smtClean="0">
                <a:solidFill>
                  <a:srgbClr val="002060"/>
                </a:solidFill>
                <a:latin typeface="Arial Rounded MT Bold" pitchFamily="34" charset="0"/>
              </a:rPr>
              <a:t>¡Bombea!</a:t>
            </a:r>
            <a:endParaRPr lang="es-CL" sz="6000" dirty="0">
              <a:solidFill>
                <a:srgbClr val="002060"/>
              </a:solidFill>
              <a:latin typeface="Arial Rounded MT Bold" pitchFamily="34" charset="0"/>
            </a:endParaRPr>
          </a:p>
        </p:txBody>
      </p:sp>
      <p:pic>
        <p:nvPicPr>
          <p:cNvPr id="19" name="Technotronic_Pump_Up_The_Jam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8" cstate="print"/>
          <a:stretch>
            <a:fillRect/>
          </a:stretch>
        </p:blipFill>
        <p:spPr>
          <a:xfrm>
            <a:off x="9429784" y="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5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0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4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0" grpId="0" build="allAtOnce" animBg="1"/>
      <p:bldP spid="9" grpId="0" build="allAtOnce"/>
      <p:bldP spid="9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670" y="214290"/>
            <a:ext cx="8753048" cy="63971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816</Words>
  <Application>Microsoft Office PowerPoint</Application>
  <PresentationFormat>Presentación en pantalla (4:3)</PresentationFormat>
  <Paragraphs>124</Paragraphs>
  <Slides>9</Slides>
  <Notes>8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Barrera Richards, Roy Alberto</dc:creator>
  <cp:lastModifiedBy>Barrera Richards, Roy Alberto</cp:lastModifiedBy>
  <cp:revision>50</cp:revision>
  <dcterms:created xsi:type="dcterms:W3CDTF">2020-01-02T22:43:00Z</dcterms:created>
  <dcterms:modified xsi:type="dcterms:W3CDTF">2020-04-03T20:17:26Z</dcterms:modified>
</cp:coreProperties>
</file>